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305" r:id="rId3"/>
    <p:sldId id="257" r:id="rId4"/>
    <p:sldId id="258" r:id="rId5"/>
    <p:sldId id="259" r:id="rId6"/>
    <p:sldId id="261" r:id="rId7"/>
    <p:sldId id="306" r:id="rId8"/>
    <p:sldId id="301" r:id="rId9"/>
    <p:sldId id="284" r:id="rId10"/>
    <p:sldId id="302" r:id="rId11"/>
    <p:sldId id="307" r:id="rId12"/>
    <p:sldId id="262" r:id="rId13"/>
    <p:sldId id="263" r:id="rId14"/>
    <p:sldId id="264" r:id="rId15"/>
    <p:sldId id="265" r:id="rId16"/>
    <p:sldId id="266" r:id="rId17"/>
    <p:sldId id="267" r:id="rId18"/>
    <p:sldId id="309" r:id="rId19"/>
    <p:sldId id="308" r:id="rId20"/>
    <p:sldId id="269" r:id="rId21"/>
    <p:sldId id="270" r:id="rId22"/>
    <p:sldId id="271" r:id="rId23"/>
    <p:sldId id="272" r:id="rId24"/>
    <p:sldId id="273" r:id="rId25"/>
    <p:sldId id="274" r:id="rId26"/>
    <p:sldId id="282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285" r:id="rId41"/>
    <p:sldId id="286" r:id="rId42"/>
    <p:sldId id="283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863CD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59" autoAdjust="0"/>
    <p:restoredTop sz="86413" autoAdjust="0"/>
  </p:normalViewPr>
  <p:slideViewPr>
    <p:cSldViewPr>
      <p:cViewPr varScale="1">
        <p:scale>
          <a:sx n="62" d="100"/>
          <a:sy n="62" d="100"/>
        </p:scale>
        <p:origin x="-136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284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2014-11-17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직사각형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25210A52-8985-40CE-9C28-6DE9480E0908}" type="datetimeFigureOut">
              <a:rPr lang="ko-KR" altLang="en-US" smtClean="0"/>
              <a:pPr/>
              <a:t>2014-11-17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l" rtl="0" eaLnBrk="1" latinLnBrk="1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1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1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1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1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1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3356992"/>
            <a:ext cx="8077200" cy="167335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00B0F0"/>
                </a:solidFill>
                <a:latin typeface="MV Boli" pitchFamily="2" charset="0"/>
                <a:cs typeface="MV Boli" pitchFamily="2" charset="0"/>
              </a:rPr>
              <a:t>Self-Organizing Map, SOM 1</a:t>
            </a:r>
            <a:br>
              <a:rPr lang="en-US" altLang="ko-KR" dirty="0" smtClean="0">
                <a:solidFill>
                  <a:srgbClr val="00B0F0"/>
                </a:solidFill>
                <a:latin typeface="MV Boli" pitchFamily="2" charset="0"/>
                <a:cs typeface="MV Boli" pitchFamily="2" charset="0"/>
              </a:rPr>
            </a:br>
            <a:r>
              <a:rPr lang="en-US" altLang="ko-KR" dirty="0" smtClean="0">
                <a:solidFill>
                  <a:srgbClr val="00B0F0"/>
                </a:solidFill>
                <a:latin typeface="MV Boli" pitchFamily="2" charset="0"/>
                <a:cs typeface="MV Boli" pitchFamily="2" charset="0"/>
              </a:rPr>
              <a:t>(</a:t>
            </a:r>
            <a:r>
              <a:rPr lang="ko-KR" altLang="en-US" dirty="0" smtClean="0">
                <a:solidFill>
                  <a:srgbClr val="00B0F0"/>
                </a:solidFill>
                <a:latin typeface="MV Boli" pitchFamily="2" charset="0"/>
                <a:cs typeface="MV Boli" pitchFamily="2" charset="0"/>
              </a:rPr>
              <a:t>자기조직화지도</a:t>
            </a:r>
            <a:r>
              <a:rPr lang="en-US" altLang="ko-KR" dirty="0" smtClean="0">
                <a:solidFill>
                  <a:srgbClr val="00B0F0"/>
                </a:solidFill>
                <a:latin typeface="MV Boli" pitchFamily="2" charset="0"/>
                <a:cs typeface="MV Boli" pitchFamily="2" charset="0"/>
              </a:rPr>
              <a:t>)</a:t>
            </a:r>
            <a:endParaRPr lang="ko-KR" altLang="en-US" dirty="0">
              <a:solidFill>
                <a:srgbClr val="00B0F0"/>
              </a:solidFill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>
                <a:latin typeface="Lucida Sans Unicode" pitchFamily="34" charset="0"/>
                <a:cs typeface="Lucida Sans Unicode" pitchFamily="34" charset="0"/>
              </a:rPr>
              <a:t>Statistical Methodology</a:t>
            </a:r>
          </a:p>
          <a:p>
            <a:r>
              <a:rPr lang="en-US" altLang="ko-KR" sz="2400" dirty="0" smtClean="0">
                <a:latin typeface="Lucida Sans Unicode" pitchFamily="34" charset="0"/>
                <a:cs typeface="Lucida Sans Unicode" pitchFamily="34" charset="0"/>
              </a:rPr>
              <a:t>200903877  </a:t>
            </a:r>
            <a:r>
              <a:rPr lang="ko-KR" altLang="en-US" sz="2400" dirty="0" smtClean="0">
                <a:latin typeface="Lucida Sans Unicode" pitchFamily="34" charset="0"/>
                <a:cs typeface="Lucida Sans Unicode" pitchFamily="34" charset="0"/>
              </a:rPr>
              <a:t>황 성 윤</a:t>
            </a:r>
            <a:endParaRPr lang="en-US" altLang="ko-KR" sz="2400" dirty="0" smtClean="0">
              <a:latin typeface="Lucida Sans Unicode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Principle of SOM</a:t>
            </a:r>
            <a:endParaRPr lang="ko-KR" altLang="en-US" dirty="0">
              <a:solidFill>
                <a:srgbClr val="00B0F0"/>
              </a:solidFill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83462" y="1774825"/>
            <a:ext cx="7977075" cy="462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2658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Principle of SOM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8529" y="1774825"/>
            <a:ext cx="6966942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Principle of SOM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395536" y="5445224"/>
            <a:ext cx="8291264" cy="952528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Find two largest </a:t>
            </a:r>
            <a:r>
              <a:rPr lang="en-US" altLang="ko-KR" u="sng" dirty="0" smtClean="0"/>
              <a:t>principal component eigenvectors</a:t>
            </a:r>
            <a:r>
              <a:rPr lang="en-US" altLang="ko-KR" dirty="0" smtClean="0"/>
              <a:t> X(k) and X(l) …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1700808"/>
            <a:ext cx="8706271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Principle of SOM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9552" y="5949280"/>
            <a:ext cx="8147248" cy="448472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Features of neural-network from SOM …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772816"/>
            <a:ext cx="5544616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Some Example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23528" y="5877272"/>
            <a:ext cx="8363272" cy="72008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Clustering</a:t>
            </a:r>
            <a:r>
              <a:rPr lang="ko-KR" altLang="en-US" dirty="0" smtClean="0"/>
              <a:t>을 통하여 데이터를 몇 가지의 구별되는 특징을 가지는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으로 군집화시키면 보다 더 쉽게 이해할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628800"/>
            <a:ext cx="6624736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Some Example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724128" y="1773936"/>
            <a:ext cx="2962672" cy="462381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미국 의회와 관련된 투표의 결과를 </a:t>
            </a:r>
            <a:r>
              <a:rPr lang="en-US" altLang="ko-KR" dirty="0" smtClean="0"/>
              <a:t>SOM</a:t>
            </a:r>
            <a:r>
              <a:rPr lang="ko-KR" altLang="en-US" dirty="0" smtClean="0"/>
              <a:t>을 통해 패턴분석을 해서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차원으로 표</a:t>
            </a:r>
            <a:r>
              <a:rPr lang="ko-KR" altLang="en-US" dirty="0"/>
              <a:t>현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Red : </a:t>
            </a:r>
            <a:r>
              <a:rPr lang="ko-KR" altLang="en-US" dirty="0" smtClean="0"/>
              <a:t>공화당 지지 비율</a:t>
            </a:r>
            <a:r>
              <a:rPr lang="en-US" altLang="ko-KR" dirty="0" smtClean="0"/>
              <a:t>, Blue : </a:t>
            </a:r>
            <a:r>
              <a:rPr lang="ko-KR" altLang="en-US" dirty="0" smtClean="0"/>
              <a:t>민주당 지지 비율</a:t>
            </a:r>
            <a:r>
              <a:rPr lang="en-US" altLang="ko-KR" dirty="0" smtClean="0"/>
              <a:t>  </a:t>
            </a:r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5328592" cy="499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Some Example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23528" y="6093296"/>
            <a:ext cx="8363272" cy="576064"/>
          </a:xfrm>
        </p:spPr>
        <p:txBody>
          <a:bodyPr>
            <a:normAutofit fontScale="92500"/>
          </a:bodyPr>
          <a:lstStyle/>
          <a:p>
            <a:r>
              <a:rPr lang="ko-KR" altLang="en-US" dirty="0" smtClean="0"/>
              <a:t>아미노산의 구조를 </a:t>
            </a:r>
            <a:r>
              <a:rPr lang="en-US" altLang="ko-KR" dirty="0" smtClean="0"/>
              <a:t>SOM </a:t>
            </a:r>
            <a:r>
              <a:rPr lang="ko-KR" altLang="en-US" dirty="0" smtClean="0"/>
              <a:t>기법을 통하여 분석한 것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72815"/>
            <a:ext cx="8712968" cy="4248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Some Example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544" y="6093296"/>
            <a:ext cx="8219256" cy="576064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사회조사를 실시할 경우에도 </a:t>
            </a:r>
            <a:r>
              <a:rPr lang="en-US" altLang="ko-KR" dirty="0" smtClean="0"/>
              <a:t>SOM </a:t>
            </a:r>
            <a:r>
              <a:rPr lang="ko-KR" altLang="en-US" dirty="0" smtClean="0"/>
              <a:t>기법이 자주 쓰이고 있음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00808"/>
            <a:ext cx="8496944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7200" dirty="0" smtClean="0">
                <a:solidFill>
                  <a:srgbClr val="0070C0"/>
                </a:solidFill>
                <a:latin typeface="Monotype Corsiva" pitchFamily="66" charset="0"/>
              </a:rPr>
              <a:t> </a:t>
            </a:r>
            <a:r>
              <a:rPr lang="en-US" altLang="ko-KR" sz="7200" dirty="0" smtClean="0">
                <a:solidFill>
                  <a:srgbClr val="FFC000"/>
                </a:solidFill>
                <a:latin typeface="Monotype Corsiva" pitchFamily="66" charset="0"/>
              </a:rPr>
              <a:t>Continue to next video~~!!</a:t>
            </a:r>
            <a:endParaRPr lang="ko-KR" altLang="en-US" sz="67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00B0F0"/>
                </a:solidFill>
                <a:latin typeface="MV Boli" pitchFamily="2" charset="0"/>
                <a:cs typeface="MV Boli" pitchFamily="2" charset="0"/>
              </a:rPr>
              <a:t>Self-Organizing Map, SOM 2</a:t>
            </a:r>
            <a:br>
              <a:rPr lang="en-US" altLang="ko-KR" dirty="0" smtClean="0">
                <a:solidFill>
                  <a:srgbClr val="00B0F0"/>
                </a:solidFill>
                <a:latin typeface="MV Boli" pitchFamily="2" charset="0"/>
                <a:cs typeface="MV Boli" pitchFamily="2" charset="0"/>
              </a:rPr>
            </a:br>
            <a:r>
              <a:rPr lang="en-US" altLang="ko-KR" dirty="0" smtClean="0">
                <a:solidFill>
                  <a:srgbClr val="00B0F0"/>
                </a:solidFill>
                <a:latin typeface="MV Boli" pitchFamily="2" charset="0"/>
                <a:cs typeface="MV Boli" pitchFamily="2" charset="0"/>
              </a:rPr>
              <a:t>(</a:t>
            </a:r>
            <a:r>
              <a:rPr lang="ko-KR" altLang="en-US" dirty="0" smtClean="0">
                <a:solidFill>
                  <a:srgbClr val="00B0F0"/>
                </a:solidFill>
                <a:latin typeface="MV Boli" pitchFamily="2" charset="0"/>
                <a:cs typeface="MV Boli" pitchFamily="2" charset="0"/>
              </a:rPr>
              <a:t>자기조직화지도</a:t>
            </a:r>
            <a:r>
              <a:rPr lang="en-US" altLang="ko-KR" dirty="0" smtClean="0">
                <a:solidFill>
                  <a:srgbClr val="00B0F0"/>
                </a:solidFill>
                <a:latin typeface="MV Boli" pitchFamily="2" charset="0"/>
                <a:cs typeface="MV Boli" pitchFamily="2" charset="0"/>
              </a:rPr>
              <a:t>)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>
                <a:latin typeface="Lucida Sans Unicode" pitchFamily="34" charset="0"/>
                <a:cs typeface="Lucida Sans Unicode" pitchFamily="34" charset="0"/>
              </a:rPr>
              <a:t>Statistical Methodology</a:t>
            </a:r>
          </a:p>
          <a:p>
            <a:r>
              <a:rPr lang="en-US" altLang="ko-KR" sz="2400" dirty="0" smtClean="0">
                <a:latin typeface="Lucida Sans Unicode" pitchFamily="34" charset="0"/>
                <a:cs typeface="Lucida Sans Unicode" pitchFamily="34" charset="0"/>
              </a:rPr>
              <a:t>200903877  </a:t>
            </a:r>
            <a:r>
              <a:rPr lang="ko-KR" altLang="en-US" sz="2400" dirty="0" smtClean="0">
                <a:latin typeface="Lucida Sans Unicode" pitchFamily="34" charset="0"/>
                <a:cs typeface="Lucida Sans Unicode" pitchFamily="34" charset="0"/>
              </a:rPr>
              <a:t>황 성 윤</a:t>
            </a:r>
            <a:endParaRPr lang="en-US" altLang="ko-KR" sz="2400" dirty="0" smtClean="0">
              <a:latin typeface="Lucida Sans Unicode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FF00"/>
                </a:solidFill>
              </a:rPr>
              <a:t>INDEX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1520" y="1773936"/>
            <a:ext cx="4032448" cy="4623816"/>
          </a:xfrm>
        </p:spPr>
        <p:txBody>
          <a:bodyPr/>
          <a:lstStyle/>
          <a:p>
            <a:r>
              <a:rPr lang="en-US" altLang="ko-KR" dirty="0" smtClean="0">
                <a:latin typeface="HY동녘B" pitchFamily="18" charset="-127"/>
                <a:ea typeface="HY동녘B" pitchFamily="18" charset="-127"/>
              </a:rPr>
              <a:t>Introduce (Self-Organizing Map)</a:t>
            </a:r>
          </a:p>
          <a:p>
            <a:r>
              <a:rPr lang="en-US" altLang="ko-KR" dirty="0" err="1" smtClean="0">
                <a:latin typeface="HY동녘B" pitchFamily="18" charset="-127"/>
                <a:ea typeface="HY동녘B" pitchFamily="18" charset="-127"/>
              </a:rPr>
              <a:t>Teuvo</a:t>
            </a:r>
            <a:r>
              <a:rPr lang="en-US" altLang="ko-KR" dirty="0" smtClean="0"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dirty="0" err="1" smtClean="0">
                <a:latin typeface="HY동녘B" pitchFamily="18" charset="-127"/>
                <a:ea typeface="HY동녘B" pitchFamily="18" charset="-127"/>
              </a:rPr>
              <a:t>Kohonen</a:t>
            </a:r>
            <a:endParaRPr lang="en-US" altLang="ko-KR" dirty="0" smtClean="0">
              <a:latin typeface="HY동녘B" pitchFamily="18" charset="-127"/>
              <a:ea typeface="HY동녘B" pitchFamily="18" charset="-127"/>
            </a:endParaRPr>
          </a:p>
          <a:p>
            <a:r>
              <a:rPr lang="en-US" altLang="ko-KR" dirty="0" smtClean="0">
                <a:latin typeface="HY동녘B" pitchFamily="18" charset="-127"/>
                <a:ea typeface="HY동녘B" pitchFamily="18" charset="-127"/>
              </a:rPr>
              <a:t>Principle of SOM</a:t>
            </a:r>
          </a:p>
          <a:p>
            <a:r>
              <a:rPr lang="en-US" altLang="ko-KR" dirty="0" smtClean="0">
                <a:latin typeface="HY동녘B" pitchFamily="18" charset="-127"/>
                <a:ea typeface="HY동녘B" pitchFamily="18" charset="-127"/>
              </a:rPr>
              <a:t>Some Example</a:t>
            </a:r>
          </a:p>
          <a:p>
            <a:r>
              <a:rPr lang="en-US" altLang="ko-KR" dirty="0" smtClean="0">
                <a:latin typeface="HY동녘B" pitchFamily="18" charset="-127"/>
                <a:ea typeface="HY동녘B" pitchFamily="18" charset="-127"/>
              </a:rPr>
              <a:t>Using R(Predicting class of wine)</a:t>
            </a:r>
          </a:p>
          <a:p>
            <a:r>
              <a:rPr lang="en-US" altLang="ko-KR" dirty="0" smtClean="0">
                <a:latin typeface="HY동녘B" pitchFamily="18" charset="-127"/>
                <a:ea typeface="HY동녘B" pitchFamily="18" charset="-127"/>
              </a:rPr>
              <a:t>Using R(2011 Irish Census data)</a:t>
            </a:r>
          </a:p>
          <a:p>
            <a:r>
              <a:rPr lang="en-US" altLang="ko-KR" dirty="0" smtClean="0">
                <a:latin typeface="HY동녘B" pitchFamily="18" charset="-127"/>
                <a:ea typeface="HY동녘B" pitchFamily="18" charset="-127"/>
              </a:rPr>
              <a:t>Conclusion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1628800"/>
            <a:ext cx="4392488" cy="5049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 </a:t>
            </a:r>
            <a:br>
              <a:rPr lang="en-US" altLang="ko-KR" dirty="0" smtClean="0"/>
            </a:br>
            <a:r>
              <a:rPr lang="en-US" altLang="ko-KR" dirty="0" smtClean="0"/>
              <a:t>(Predicting class of wine)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half" idx="2"/>
          </p:nvPr>
        </p:nvSpPr>
        <p:spPr>
          <a:xfrm>
            <a:off x="5868144" y="1700808"/>
            <a:ext cx="3096344" cy="4968552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Wine data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training </a:t>
            </a:r>
            <a:r>
              <a:rPr lang="en-US" altLang="ko-KR" dirty="0"/>
              <a:t>data</a:t>
            </a:r>
            <a:r>
              <a:rPr lang="ko-KR" altLang="en-US" dirty="0"/>
              <a:t>와 </a:t>
            </a:r>
            <a:r>
              <a:rPr lang="en-US" altLang="ko-KR" dirty="0" smtClean="0"/>
              <a:t>test </a:t>
            </a:r>
            <a:r>
              <a:rPr lang="en-US" altLang="ko-KR" dirty="0"/>
              <a:t>data</a:t>
            </a:r>
            <a:r>
              <a:rPr lang="ko-KR" altLang="en-US" dirty="0"/>
              <a:t>로 </a:t>
            </a:r>
            <a:r>
              <a:rPr lang="ko-KR" altLang="en-US" dirty="0" smtClean="0"/>
              <a:t>분류 </a:t>
            </a:r>
            <a:r>
              <a:rPr lang="en-US" altLang="ko-KR" dirty="0" smtClean="0"/>
              <a:t>-&gt;</a:t>
            </a:r>
            <a:r>
              <a:rPr lang="ko-KR" altLang="en-US" dirty="0"/>
              <a:t> </a:t>
            </a:r>
            <a:r>
              <a:rPr lang="en-US" altLang="ko-KR" dirty="0" smtClean="0"/>
              <a:t>training </a:t>
            </a:r>
            <a:r>
              <a:rPr lang="en-US" altLang="ko-KR" dirty="0"/>
              <a:t>data</a:t>
            </a:r>
            <a:r>
              <a:rPr lang="ko-KR" altLang="en-US" dirty="0"/>
              <a:t>을 이용하여 </a:t>
            </a:r>
            <a:r>
              <a:rPr lang="en-US" altLang="ko-KR" dirty="0"/>
              <a:t>SOM </a:t>
            </a:r>
            <a:r>
              <a:rPr lang="ko-KR" altLang="en-US" dirty="0"/>
              <a:t>분석을 통한 </a:t>
            </a:r>
            <a:r>
              <a:rPr lang="en-US" altLang="ko-KR" dirty="0" smtClean="0"/>
              <a:t>model</a:t>
            </a:r>
            <a:r>
              <a:rPr lang="ko-KR" altLang="en-US" dirty="0" smtClean="0"/>
              <a:t> 작성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</a:t>
            </a:r>
            <a:r>
              <a:rPr lang="en-US" altLang="ko-KR" dirty="0" smtClean="0"/>
              <a:t>test </a:t>
            </a:r>
            <a:r>
              <a:rPr lang="en-US" altLang="ko-KR" dirty="0"/>
              <a:t>data</a:t>
            </a:r>
            <a:r>
              <a:rPr lang="ko-KR" altLang="en-US" dirty="0"/>
              <a:t>에 있는 개체들의 </a:t>
            </a:r>
            <a:r>
              <a:rPr lang="en-US" altLang="ko-KR" dirty="0"/>
              <a:t>class</a:t>
            </a:r>
            <a:r>
              <a:rPr lang="ko-KR" altLang="en-US" dirty="0"/>
              <a:t>를 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…</a:t>
            </a:r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5832648" cy="510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 </a:t>
            </a:r>
            <a:br>
              <a:rPr lang="en-US" altLang="ko-KR" dirty="0" smtClean="0"/>
            </a:br>
            <a:r>
              <a:rPr lang="en-US" altLang="ko-KR" dirty="0" smtClean="0"/>
              <a:t>(Predicting class of wine)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51520" y="4581128"/>
            <a:ext cx="8435280" cy="122413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sz="3600" dirty="0" smtClean="0"/>
              <a:t>총 </a:t>
            </a:r>
            <a:r>
              <a:rPr lang="en-US" altLang="ko-KR" sz="3600" dirty="0" smtClean="0"/>
              <a:t>57</a:t>
            </a:r>
            <a:r>
              <a:rPr lang="ko-KR" altLang="en-US" sz="3600" dirty="0" smtClean="0"/>
              <a:t>개의 </a:t>
            </a:r>
            <a:r>
              <a:rPr lang="en-US" altLang="ko-KR" sz="3600" dirty="0" smtClean="0"/>
              <a:t>test data</a:t>
            </a:r>
            <a:r>
              <a:rPr lang="ko-KR" altLang="en-US" sz="3600" dirty="0" smtClean="0"/>
              <a:t>들 중 실제 </a:t>
            </a:r>
            <a:r>
              <a:rPr lang="en-US" altLang="ko-KR" sz="3600" dirty="0" smtClean="0"/>
              <a:t>class</a:t>
            </a:r>
            <a:r>
              <a:rPr lang="ko-KR" altLang="en-US" sz="3600" dirty="0" smtClean="0"/>
              <a:t>가 </a:t>
            </a:r>
            <a:r>
              <a:rPr lang="en-US" altLang="ko-KR" sz="3600" dirty="0" smtClean="0"/>
              <a:t>2</a:t>
            </a:r>
            <a:r>
              <a:rPr lang="ko-KR" altLang="en-US" sz="3600" dirty="0" smtClean="0"/>
              <a:t>인데 </a:t>
            </a:r>
            <a:r>
              <a:rPr lang="en-US" altLang="ko-KR" sz="3600" dirty="0" smtClean="0"/>
              <a:t>3</a:t>
            </a:r>
            <a:r>
              <a:rPr lang="ko-KR" altLang="en-US" sz="3600" dirty="0" smtClean="0"/>
              <a:t>으로 잘못 예측한 자료가 </a:t>
            </a:r>
            <a:r>
              <a:rPr lang="en-US" altLang="ko-KR" sz="3600" dirty="0" smtClean="0"/>
              <a:t>3</a:t>
            </a:r>
            <a:r>
              <a:rPr lang="ko-KR" altLang="en-US" sz="3600" dirty="0" smtClean="0"/>
              <a:t>개이므로 </a:t>
            </a:r>
            <a:r>
              <a:rPr lang="en-US" altLang="ko-KR" sz="3600" dirty="0" smtClean="0"/>
              <a:t>Misclassification rate(</a:t>
            </a:r>
            <a:r>
              <a:rPr lang="ko-KR" altLang="en-US" sz="3600" dirty="0" err="1" smtClean="0"/>
              <a:t>오분류율</a:t>
            </a:r>
            <a:r>
              <a:rPr lang="en-US" altLang="ko-KR" sz="3600" dirty="0" smtClean="0"/>
              <a:t>)</a:t>
            </a:r>
            <a:r>
              <a:rPr lang="ko-KR" altLang="en-US" sz="3600" dirty="0" smtClean="0"/>
              <a:t>은 </a:t>
            </a:r>
            <a:r>
              <a:rPr lang="en-US" altLang="ko-KR" sz="3600" dirty="0" smtClean="0"/>
              <a:t>3/57=0.053 (5.3%) </a:t>
            </a:r>
            <a:r>
              <a:rPr lang="ko-KR" altLang="en-US" sz="3600" dirty="0" smtClean="0"/>
              <a:t>임</a:t>
            </a:r>
            <a:r>
              <a:rPr lang="en-US" altLang="ko-KR" sz="3600" dirty="0" smtClean="0"/>
              <a:t>.</a:t>
            </a:r>
          </a:p>
          <a:p>
            <a:endParaRPr lang="en-US" altLang="ko-KR" sz="3500" dirty="0" smtClean="0">
              <a:latin typeface="HY엽서M" pitchFamily="18" charset="-127"/>
              <a:ea typeface="HY엽서M" pitchFamily="18" charset="-127"/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16832"/>
            <a:ext cx="8418075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 </a:t>
            </a:r>
            <a:br>
              <a:rPr lang="en-US" altLang="ko-KR" dirty="0" smtClean="0"/>
            </a:br>
            <a:r>
              <a:rPr lang="en-US" altLang="ko-KR" dirty="0" smtClean="0"/>
              <a:t>(Predicting class of wine)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5536" y="6093296"/>
            <a:ext cx="8291264" cy="576064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dirty="0" smtClean="0"/>
              <a:t>실험 반복횟수에 따라 가장 가까운 개체들에 대한 평균거리가 어떤 식으로 변하고 있는지를 보여주는 그래프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1"/>
            <a:ext cx="6984776" cy="438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 </a:t>
            </a:r>
            <a:br>
              <a:rPr lang="en-US" altLang="ko-KR" dirty="0" smtClean="0"/>
            </a:br>
            <a:r>
              <a:rPr lang="en-US" altLang="ko-KR" dirty="0" smtClean="0"/>
              <a:t>(Predicting class of wine)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84168" y="1700808"/>
            <a:ext cx="2880320" cy="502689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SOM</a:t>
            </a:r>
            <a:r>
              <a:rPr lang="ko-KR" altLang="en-US" dirty="0" smtClean="0"/>
              <a:t>을 통하여 각 </a:t>
            </a:r>
            <a:r>
              <a:rPr lang="en-US" altLang="ko-KR" dirty="0" smtClean="0"/>
              <a:t>wine</a:t>
            </a:r>
            <a:r>
              <a:rPr lang="ko-KR" altLang="en-US" dirty="0" smtClean="0"/>
              <a:t>별로 나타난 </a:t>
            </a:r>
            <a:r>
              <a:rPr lang="ko-KR" altLang="en-US" dirty="0" err="1" smtClean="0"/>
              <a:t>변수값에</a:t>
            </a:r>
            <a:r>
              <a:rPr lang="ko-KR" altLang="en-US" dirty="0" smtClean="0"/>
              <a:t> 따라 어떤 식으로 </a:t>
            </a:r>
            <a:r>
              <a:rPr lang="en-US" altLang="ko-KR" dirty="0" smtClean="0"/>
              <a:t>modeling</a:t>
            </a:r>
            <a:r>
              <a:rPr lang="ko-KR" altLang="en-US" dirty="0" smtClean="0"/>
              <a:t>을 실시했는지 보여주는 </a:t>
            </a:r>
            <a:r>
              <a:rPr lang="en-US" altLang="ko-KR" dirty="0" smtClean="0"/>
              <a:t>fan diagram.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5688632" cy="505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 </a:t>
            </a:r>
            <a:br>
              <a:rPr lang="en-US" altLang="ko-KR" dirty="0" smtClean="0"/>
            </a:br>
            <a:r>
              <a:rPr lang="en-US" altLang="ko-KR" dirty="0" smtClean="0"/>
              <a:t>(Predicting class of wine)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5536" y="5949280"/>
            <a:ext cx="8291264" cy="72008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SOM</a:t>
            </a:r>
            <a:r>
              <a:rPr lang="ko-KR" altLang="en-US" dirty="0" smtClean="0"/>
              <a:t>을 통하여 각 </a:t>
            </a:r>
            <a:r>
              <a:rPr lang="en-US" altLang="ko-KR" dirty="0" smtClean="0"/>
              <a:t>wine</a:t>
            </a:r>
            <a:r>
              <a:rPr lang="ko-KR" altLang="en-US" dirty="0" smtClean="0"/>
              <a:t>이 속해있는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에 따라 어떤 식으로 </a:t>
            </a:r>
            <a:r>
              <a:rPr lang="en-US" altLang="ko-KR" dirty="0" smtClean="0"/>
              <a:t>modeling</a:t>
            </a:r>
            <a:r>
              <a:rPr lang="ko-KR" altLang="en-US" dirty="0" smtClean="0"/>
              <a:t>을 실시했는지 보여주는 그래프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</a:p>
          <a:p>
            <a:endParaRPr lang="ko-KR" alt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556792"/>
            <a:ext cx="5328592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 </a:t>
            </a:r>
            <a:br>
              <a:rPr lang="en-US" altLang="ko-KR" dirty="0" smtClean="0"/>
            </a:br>
            <a:r>
              <a:rPr lang="en-US" altLang="ko-KR" dirty="0" smtClean="0"/>
              <a:t>(Predicting class of wine)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544" y="6021288"/>
            <a:ext cx="8219256" cy="648072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Training data</a:t>
            </a:r>
            <a:r>
              <a:rPr lang="ko-KR" altLang="en-US" dirty="0" smtClean="0"/>
              <a:t>가 어떤 식으로 분포되어 있는지 알아볼 수 있도록 하는 그래프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56792"/>
            <a:ext cx="5256584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Using R </a:t>
            </a:r>
            <a:br>
              <a:rPr lang="en-US" altLang="ko-KR" dirty="0"/>
            </a:br>
            <a:r>
              <a:rPr lang="en-US" altLang="ko-KR" dirty="0" smtClean="0"/>
              <a:t>(Predicting class of wine)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5536" y="5949280"/>
            <a:ext cx="8291264" cy="72008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SOM</a:t>
            </a:r>
            <a:r>
              <a:rPr lang="ko-KR" altLang="en-US" dirty="0" smtClean="0"/>
              <a:t>을 통하여 실시한 분</a:t>
            </a:r>
            <a:r>
              <a:rPr lang="ko-KR" altLang="en-US" dirty="0"/>
              <a:t>류</a:t>
            </a:r>
            <a:r>
              <a:rPr lang="ko-KR" altLang="en-US" dirty="0" smtClean="0"/>
              <a:t>결과를 각 </a:t>
            </a:r>
            <a:r>
              <a:rPr lang="en-US" altLang="ko-KR" dirty="0" smtClean="0"/>
              <a:t>group </a:t>
            </a:r>
            <a:r>
              <a:rPr lang="ko-KR" altLang="en-US" dirty="0" smtClean="0"/>
              <a:t>별로 다른 색을 사용해 표현한 그림</a:t>
            </a:r>
            <a:r>
              <a:rPr lang="en-US" altLang="ko-KR" dirty="0" smtClean="0"/>
              <a:t>.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628800"/>
            <a:ext cx="5400600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77375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b="0" dirty="0" smtClean="0"/>
              <a:t>2011 Irish Census data)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Ireland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Dublin</a:t>
            </a:r>
            <a:r>
              <a:rPr lang="ko-KR" altLang="en-US" dirty="0" smtClean="0"/>
              <a:t>을 구성하는 </a:t>
            </a:r>
            <a:r>
              <a:rPr lang="en-US" altLang="ko-KR" dirty="0" smtClean="0"/>
              <a:t>18,488 </a:t>
            </a:r>
            <a:r>
              <a:rPr lang="ko-KR" altLang="en-US" dirty="0" smtClean="0"/>
              <a:t>곳의 작은 지역들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15</a:t>
            </a:r>
            <a:r>
              <a:rPr lang="ko-KR" altLang="en-US" dirty="0" smtClean="0"/>
              <a:t>가지 주제와 관련된 </a:t>
            </a:r>
            <a:r>
              <a:rPr lang="en-US" altLang="ko-KR" dirty="0" smtClean="0"/>
              <a:t>767</a:t>
            </a:r>
            <a:r>
              <a:rPr lang="ko-KR" altLang="en-US" dirty="0" smtClean="0"/>
              <a:t>가지의 변수들로 구성되어 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선택된 일부 변수들에 의한 분류 실시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http://shanelynn.ie/index.php/self-organising-maps-for-customer-segmentation-using-r/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636912"/>
            <a:ext cx="4038600" cy="2861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b="0" dirty="0" smtClean="0"/>
              <a:t>2011 Irish Census data)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sz="half" idx="2"/>
          </p:nvPr>
        </p:nvSpPr>
        <p:spPr>
          <a:xfrm>
            <a:off x="395536" y="4725144"/>
            <a:ext cx="8291264" cy="1296144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sz="4000" dirty="0" smtClean="0"/>
              <a:t>주어진 데이터가 해당하는 사람의 수로 되어있음</a:t>
            </a:r>
            <a:r>
              <a:rPr lang="en-US" altLang="ko-KR" sz="4000" dirty="0" smtClean="0"/>
              <a:t>. </a:t>
            </a:r>
            <a:r>
              <a:rPr lang="ko-KR" altLang="en-US" sz="4000" dirty="0" smtClean="0"/>
              <a:t>그러므로 비교가 가능한 통계량을 계산하여 첨부하기 위한 작업 실시</a:t>
            </a:r>
            <a:r>
              <a:rPr lang="en-US" altLang="ko-KR" sz="4000" dirty="0" smtClean="0"/>
              <a:t>.</a:t>
            </a:r>
            <a:r>
              <a:rPr lang="ko-KR" altLang="en-US" sz="4000" dirty="0" smtClean="0"/>
              <a:t> </a:t>
            </a:r>
            <a:endParaRPr lang="en-US" altLang="ko-KR" sz="4000" dirty="0" smtClean="0"/>
          </a:p>
          <a:p>
            <a:r>
              <a:rPr lang="ko-KR" altLang="en-US" sz="4000" dirty="0" smtClean="0"/>
              <a:t>분석이 가능하도록 순위화 되어있는 변수들을 수치화시킴</a:t>
            </a:r>
            <a:r>
              <a:rPr lang="en-US" altLang="ko-KR" sz="4000" dirty="0" smtClean="0"/>
              <a:t>.</a:t>
            </a:r>
            <a:endParaRPr lang="ko-KR" altLang="en-US" sz="4000" dirty="0" smtClean="0"/>
          </a:p>
          <a:p>
            <a:endParaRPr lang="en-US" altLang="ko-KR" sz="3900" dirty="0" smtClean="0">
              <a:latin typeface="HY엽서M" pitchFamily="18" charset="-127"/>
              <a:ea typeface="HY엽서M" pitchFamily="18" charset="-127"/>
            </a:endParaRPr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88840"/>
            <a:ext cx="864096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b="0" dirty="0" smtClean="0"/>
              <a:t>2011 Irish Census data)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5536" y="4437112"/>
            <a:ext cx="8291264" cy="122413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각각의 지역에 해당하는 특징들을 수치화하여 계산하고 첨부함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분석하고자 하는 데이터는 각 지역의 고유번호와 </a:t>
            </a:r>
            <a:r>
              <a:rPr lang="en-US" altLang="ko-KR" dirty="0" smtClean="0"/>
              <a:t>13</a:t>
            </a:r>
            <a:r>
              <a:rPr lang="ko-KR" altLang="en-US" dirty="0" smtClean="0"/>
              <a:t>개의 특징을 나타내는 변수들을 포함하여 총 </a:t>
            </a:r>
            <a:r>
              <a:rPr lang="en-US" altLang="ko-KR" dirty="0" smtClean="0"/>
              <a:t>14</a:t>
            </a:r>
            <a:r>
              <a:rPr lang="ko-KR" altLang="en-US" dirty="0" smtClean="0"/>
              <a:t>개의 변수들로 구성됨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7" y="1844824"/>
            <a:ext cx="8519727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Introduce </a:t>
            </a:r>
            <a:br>
              <a:rPr lang="en-US" altLang="ko-KR" dirty="0" smtClean="0"/>
            </a:br>
            <a:r>
              <a:rPr lang="en-US" altLang="ko-KR" dirty="0" smtClean="0"/>
              <a:t>(Self-Organizing Map)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79512" y="1700808"/>
            <a:ext cx="2736304" cy="496855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대뇌피질과 시각피질을 </a:t>
            </a:r>
            <a:r>
              <a:rPr lang="en-US" altLang="ko-KR" dirty="0" smtClean="0"/>
              <a:t>modeling</a:t>
            </a:r>
            <a:r>
              <a:rPr lang="ko-KR" altLang="en-US" dirty="0" smtClean="0"/>
              <a:t>한 </a:t>
            </a:r>
            <a:r>
              <a:rPr lang="en-US" altLang="ko-KR" u="sng" dirty="0" smtClean="0"/>
              <a:t>Artificial Neural-network</a:t>
            </a:r>
            <a:r>
              <a:rPr lang="ko-KR" altLang="en-US" dirty="0" smtClean="0"/>
              <a:t>의 일종</a:t>
            </a:r>
            <a:r>
              <a:rPr lang="en-US" altLang="ko-KR" dirty="0" smtClean="0"/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1700808"/>
            <a:ext cx="5951946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b="0" dirty="0" smtClean="0"/>
              <a:t>2011 Irish Census data)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76056" y="1916832"/>
            <a:ext cx="3610744" cy="448092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최종 분석용 데이터를 기반으로 </a:t>
            </a:r>
            <a:r>
              <a:rPr lang="en-US" altLang="ko-KR" dirty="0" smtClean="0"/>
              <a:t>SOM </a:t>
            </a:r>
            <a:r>
              <a:rPr lang="ko-KR" altLang="en-US" dirty="0" smtClean="0"/>
              <a:t>기법 구현을 위한 </a:t>
            </a:r>
            <a:r>
              <a:rPr lang="en-US" altLang="ko-KR" dirty="0" smtClean="0"/>
              <a:t>training data</a:t>
            </a:r>
            <a:r>
              <a:rPr lang="ko-KR" altLang="en-US" dirty="0" smtClean="0"/>
              <a:t>를 생성하고 </a:t>
            </a:r>
            <a:r>
              <a:rPr lang="en-US" altLang="ko-KR" dirty="0" smtClean="0"/>
              <a:t>model </a:t>
            </a:r>
            <a:r>
              <a:rPr lang="ko-KR" altLang="en-US" dirty="0" smtClean="0"/>
              <a:t>구축</a:t>
            </a:r>
            <a:r>
              <a:rPr lang="en-US" altLang="ko-KR" dirty="0" smtClean="0"/>
              <a:t>. </a:t>
            </a: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00807"/>
            <a:ext cx="4896544" cy="4816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b="0" dirty="0" smtClean="0"/>
              <a:t>2011 Irish Census data)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실험 반복횟수에 따라 변하는 </a:t>
            </a:r>
            <a:r>
              <a:rPr lang="ko-KR" altLang="en-US" dirty="0" smtClean="0"/>
              <a:t>가장 </a:t>
            </a:r>
            <a:r>
              <a:rPr lang="ko-KR" altLang="en-US" dirty="0"/>
              <a:t>가까운 개체들의 평균 </a:t>
            </a:r>
            <a:r>
              <a:rPr lang="ko-KR" altLang="en-US" dirty="0" smtClean="0"/>
              <a:t>거리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67544" y="2564904"/>
            <a:ext cx="4040188" cy="2796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텍스트 개체 틀 3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해당하는 </a:t>
            </a:r>
            <a:r>
              <a:rPr lang="en-US" altLang="ko-KR" dirty="0" smtClean="0"/>
              <a:t>node</a:t>
            </a:r>
            <a:r>
              <a:rPr lang="ko-KR" altLang="en-US" dirty="0" smtClean="0"/>
              <a:t>의 </a:t>
            </a:r>
            <a:r>
              <a:rPr lang="ko-KR" altLang="en-US" dirty="0"/>
              <a:t>개수를 </a:t>
            </a:r>
            <a:r>
              <a:rPr lang="ko-KR" altLang="en-US" dirty="0" err="1"/>
              <a:t>색깔별로</a:t>
            </a:r>
            <a:r>
              <a:rPr lang="ko-KR" altLang="en-US" dirty="0"/>
              <a:t> 나타낸 </a:t>
            </a:r>
            <a:r>
              <a:rPr lang="ko-KR" altLang="en-US" dirty="0" smtClean="0"/>
              <a:t>것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4008" y="2564904"/>
            <a:ext cx="4041775" cy="3477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5473908"/>
            <a:ext cx="4032448" cy="440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b="0" dirty="0" smtClean="0"/>
              <a:t>2011 Irish Census data)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계산된 </a:t>
            </a:r>
            <a:r>
              <a:rPr lang="ko-KR" altLang="en-US" dirty="0"/>
              <a:t>거리에 따라 진한 정도를 다르게 해본 </a:t>
            </a:r>
            <a:r>
              <a:rPr lang="ko-KR" altLang="en-US" dirty="0" smtClean="0"/>
              <a:t>것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67544" y="2492896"/>
            <a:ext cx="4040188" cy="3544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텍스트 개체 틀 3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/>
              <a:t>선택된 변수에 따라 어떻게 </a:t>
            </a:r>
            <a:r>
              <a:rPr lang="en-US" altLang="ko-KR" dirty="0"/>
              <a:t>modeling</a:t>
            </a:r>
            <a:r>
              <a:rPr lang="ko-KR" altLang="en-US" dirty="0" smtClean="0"/>
              <a:t>을 실시했는지 </a:t>
            </a:r>
            <a:r>
              <a:rPr lang="ko-KR" altLang="en-US" dirty="0"/>
              <a:t>보여주는 </a:t>
            </a:r>
            <a:r>
              <a:rPr lang="en-US" altLang="ko-KR" dirty="0"/>
              <a:t>fan </a:t>
            </a:r>
            <a:r>
              <a:rPr lang="en-US" altLang="ko-KR" dirty="0" smtClean="0"/>
              <a:t>diagram.</a:t>
            </a:r>
            <a:endParaRPr lang="ko-KR" altLang="en-US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4008" y="2564904"/>
            <a:ext cx="4041775" cy="280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5445224"/>
            <a:ext cx="4032448" cy="549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b="0" dirty="0" smtClean="0"/>
              <a:t>2011 Irish Census data)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23528" y="6309320"/>
            <a:ext cx="8363272" cy="360040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dirty="0"/>
              <a:t>선택된 변수에 따라 어떻게 </a:t>
            </a:r>
            <a:r>
              <a:rPr lang="en-US" altLang="ko-KR" dirty="0"/>
              <a:t>modeling</a:t>
            </a:r>
            <a:r>
              <a:rPr lang="ko-KR" altLang="en-US" dirty="0" smtClean="0"/>
              <a:t>을 실시했는지 </a:t>
            </a:r>
            <a:r>
              <a:rPr lang="ko-KR" altLang="en-US" dirty="0"/>
              <a:t>보여주는 </a:t>
            </a:r>
            <a:r>
              <a:rPr lang="en-US" altLang="ko-KR" dirty="0"/>
              <a:t>fan </a:t>
            </a:r>
            <a:r>
              <a:rPr lang="en-US" altLang="ko-KR" dirty="0" smtClean="0"/>
              <a:t>diagram.</a:t>
            </a:r>
            <a:endParaRPr lang="en-US" altLang="ko-KR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56792"/>
            <a:ext cx="8316924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b="0" dirty="0" smtClean="0"/>
              <a:t>2011 Irish Census data)</a:t>
            </a:r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4011" y="2636912"/>
            <a:ext cx="3959957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499992" y="2636912"/>
            <a:ext cx="403244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7" y="1700808"/>
            <a:ext cx="6055637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내용 개체 틀 3"/>
          <p:cNvSpPr txBox="1">
            <a:spLocks/>
          </p:cNvSpPr>
          <p:nvPr/>
        </p:nvSpPr>
        <p:spPr>
          <a:xfrm>
            <a:off x="323528" y="6165304"/>
            <a:ext cx="8363272" cy="375344"/>
          </a:xfrm>
          <a:prstGeom prst="rect">
            <a:avLst/>
          </a:prstGeom>
        </p:spPr>
        <p:txBody>
          <a:bodyPr vert="horz" lIns="54864" tIns="91440" rtlCol="0">
            <a:normAutofit fontScale="55000" lnSpcReduction="20000"/>
          </a:bodyPr>
          <a:lstStyle>
            <a:lvl1pPr marL="438912" indent="-320040" algn="l" rtl="0" eaLnBrk="1" latinLnBrk="1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ko-KR" altLang="en-US" dirty="0"/>
              <a:t>평균 교육수준과 </a:t>
            </a:r>
            <a:r>
              <a:rPr lang="ko-KR" altLang="en-US" dirty="0" err="1" smtClean="0"/>
              <a:t>미취업률이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training </a:t>
            </a:r>
            <a:r>
              <a:rPr lang="en-US" altLang="ko-KR" dirty="0"/>
              <a:t>data</a:t>
            </a:r>
            <a:r>
              <a:rPr lang="ko-KR" altLang="en-US" dirty="0"/>
              <a:t>에 어떻게 분포하고 있는지를 </a:t>
            </a:r>
            <a:r>
              <a:rPr lang="ko-KR" altLang="en-US" dirty="0" smtClean="0"/>
              <a:t>보여주는 그림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b="0" dirty="0" smtClean="0"/>
              <a:t>2011 Irish Census data)</a:t>
            </a: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823" y="2060848"/>
            <a:ext cx="4038600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2060848"/>
            <a:ext cx="4038600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4823" y="1700808"/>
            <a:ext cx="4375209" cy="22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내용 개체 틀 3"/>
          <p:cNvSpPr txBox="1">
            <a:spLocks/>
          </p:cNvSpPr>
          <p:nvPr/>
        </p:nvSpPr>
        <p:spPr>
          <a:xfrm>
            <a:off x="323528" y="6093296"/>
            <a:ext cx="8363272" cy="576064"/>
          </a:xfrm>
          <a:prstGeom prst="rect">
            <a:avLst/>
          </a:prstGeom>
        </p:spPr>
        <p:txBody>
          <a:bodyPr vert="horz" lIns="54864" tIns="91440" rtlCol="0">
            <a:normAutofit fontScale="55000" lnSpcReduction="20000"/>
          </a:bodyPr>
          <a:lstStyle>
            <a:lvl1pPr marL="438912" indent="-320040" algn="l" rtl="0" eaLnBrk="1" latinLnBrk="1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ko-KR" altLang="en-US" dirty="0" smtClean="0"/>
              <a:t>평균나이와 임대비율은 수치가 낮은 곳이 더 많은 것으로 보아 연관성이 많이 없는 것으로 보여짐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b="0" dirty="0" smtClean="0"/>
              <a:t>2011 Irish Census data)</a:t>
            </a:r>
            <a:endParaRPr lang="ko-KR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76" y="1988840"/>
            <a:ext cx="4038600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988840"/>
            <a:ext cx="4038600" cy="4032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689891"/>
            <a:ext cx="4320480" cy="22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내용 개체 틀 3"/>
          <p:cNvSpPr txBox="1">
            <a:spLocks/>
          </p:cNvSpPr>
          <p:nvPr/>
        </p:nvSpPr>
        <p:spPr>
          <a:xfrm>
            <a:off x="323528" y="6165304"/>
            <a:ext cx="8363272" cy="504056"/>
          </a:xfrm>
          <a:prstGeom prst="rect">
            <a:avLst/>
          </a:prstGeom>
        </p:spPr>
        <p:txBody>
          <a:bodyPr vert="horz" lIns="54864" tIns="91440" rtlCol="0">
            <a:normAutofit fontScale="55000" lnSpcReduction="20000"/>
          </a:bodyPr>
          <a:lstStyle>
            <a:lvl1pPr marL="438912" indent="-320040" algn="l" rtl="0" eaLnBrk="1" latinLnBrk="1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ko-KR" altLang="en-US" dirty="0" smtClean="0"/>
              <a:t>인터넷 사용률과 평균 건강측도는 수치가 높은 곳이 더 많기 때문에 연관성이 많은 변수라고 봐도 무방할 것임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b="0" dirty="0" smtClean="0"/>
              <a:t>2011 Irish Census data)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12160" y="1773936"/>
            <a:ext cx="2674640" cy="462381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군집끼리는 서로 독립이어야 함</a:t>
            </a:r>
            <a:r>
              <a:rPr lang="en-US" altLang="ko-KR" dirty="0" smtClean="0"/>
              <a:t>. WCSS</a:t>
            </a:r>
            <a:r>
              <a:rPr lang="ko-KR" altLang="en-US" dirty="0" smtClean="0"/>
              <a:t>의 감소량의 변화가 크게 줄어드는 부분이 </a:t>
            </a:r>
            <a:r>
              <a:rPr lang="en-US" altLang="ko-KR" dirty="0" smtClean="0"/>
              <a:t>6</a:t>
            </a:r>
            <a:r>
              <a:rPr lang="ko-KR" altLang="en-US" dirty="0" smtClean="0"/>
              <a:t>이므로 군집의 개수를 </a:t>
            </a:r>
            <a:r>
              <a:rPr lang="en-US" altLang="ko-KR" dirty="0" smtClean="0"/>
              <a:t>6</a:t>
            </a:r>
            <a:r>
              <a:rPr lang="ko-KR" altLang="en-US" dirty="0" smtClean="0"/>
              <a:t>으로 결정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737810"/>
            <a:ext cx="5688632" cy="3787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700808"/>
            <a:ext cx="540060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b="0" dirty="0" smtClean="0"/>
              <a:t>2011 Irish Census data)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868144" y="1773936"/>
            <a:ext cx="2818656" cy="462381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HY엽서M" pitchFamily="18" charset="-127"/>
                <a:ea typeface="HY엽서M" pitchFamily="18" charset="-127"/>
              </a:rPr>
              <a:t>Red</a:t>
            </a:r>
            <a:r>
              <a:rPr lang="en-US" altLang="ko-KR" dirty="0" smtClean="0"/>
              <a:t> :</a:t>
            </a:r>
            <a:r>
              <a:rPr lang="ko-KR" altLang="en-US" dirty="0" smtClean="0"/>
              <a:t> 평균교육수준은 높지만 평균나이와 평균 </a:t>
            </a:r>
            <a:r>
              <a:rPr lang="ko-KR" altLang="en-US" dirty="0" err="1" smtClean="0"/>
              <a:t>보유차량수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</a:t>
            </a:r>
            <a:r>
              <a:rPr lang="ko-KR" altLang="en-US" dirty="0" err="1" smtClean="0"/>
              <a:t>미취업률은</a:t>
            </a:r>
            <a:r>
              <a:rPr lang="ko-KR" altLang="en-US" dirty="0" smtClean="0"/>
              <a:t> 낮음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>
                <a:latin typeface="HY엽서M" pitchFamily="18" charset="-127"/>
                <a:ea typeface="HY엽서M" pitchFamily="18" charset="-127"/>
              </a:rPr>
              <a:t>Green</a:t>
            </a:r>
            <a:r>
              <a:rPr lang="en-US" altLang="ko-KR" dirty="0" smtClean="0"/>
              <a:t> :</a:t>
            </a:r>
            <a:r>
              <a:rPr lang="ko-KR" altLang="en-US" dirty="0" smtClean="0"/>
              <a:t> 평균나이와 평균 보유 </a:t>
            </a:r>
            <a:r>
              <a:rPr lang="ko-KR" altLang="en-US" dirty="0" err="1" smtClean="0"/>
              <a:t>차량수는</a:t>
            </a:r>
            <a:r>
              <a:rPr lang="ko-KR" altLang="en-US" dirty="0" smtClean="0"/>
              <a:t> 높고 평균 교육수준과 </a:t>
            </a:r>
            <a:r>
              <a:rPr lang="ko-KR" altLang="en-US" dirty="0" err="1" smtClean="0"/>
              <a:t>미취업률은</a:t>
            </a:r>
            <a:r>
              <a:rPr lang="ko-KR" altLang="en-US" dirty="0" smtClean="0"/>
              <a:t> 낮음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640819"/>
            <a:ext cx="5338936" cy="3819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844824"/>
            <a:ext cx="55446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b="0" dirty="0" smtClean="0"/>
              <a:t>2011 Irish Census data)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724128" y="1773936"/>
            <a:ext cx="2962672" cy="4623816"/>
          </a:xfrm>
        </p:spPr>
        <p:txBody>
          <a:bodyPr/>
          <a:lstStyle/>
          <a:p>
            <a:r>
              <a:rPr lang="en-US" altLang="ko-KR" dirty="0" smtClean="0"/>
              <a:t>Mapping result of Self-Organizing Map (Dublin in Ireland)</a:t>
            </a:r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556792"/>
            <a:ext cx="5472608" cy="5163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Introduce </a:t>
            </a:r>
            <a:br>
              <a:rPr lang="en-US" altLang="ko-KR" dirty="0" smtClean="0"/>
            </a:br>
            <a:r>
              <a:rPr lang="en-US" altLang="ko-KR" dirty="0" smtClean="0"/>
              <a:t>(Self-Organizing Map)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28800"/>
            <a:ext cx="8147248" cy="1008112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Supervised learning -&gt; Unsupervised or Competitive learning (</a:t>
            </a:r>
            <a:r>
              <a:rPr lang="ko-KR" altLang="en-US" dirty="0" smtClean="0"/>
              <a:t>모든 변수들에 대한 잠재력 인정</a:t>
            </a:r>
            <a:r>
              <a:rPr lang="en-US" altLang="ko-KR" dirty="0" smtClean="0"/>
              <a:t>)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420887"/>
            <a:ext cx="7344816" cy="4228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863CD0"/>
                </a:solidFill>
              </a:rPr>
              <a:t>Conclusion</a:t>
            </a:r>
            <a:endParaRPr lang="ko-KR" altLang="en-US" dirty="0">
              <a:solidFill>
                <a:srgbClr val="863CD0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8219256" cy="1511048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sz="3600" u="sng" dirty="0" smtClean="0">
                <a:latin typeface="HY엽서M" pitchFamily="18" charset="-127"/>
                <a:ea typeface="HY엽서M" pitchFamily="18" charset="-127"/>
              </a:rPr>
              <a:t>Advantages</a:t>
            </a:r>
          </a:p>
          <a:p>
            <a:r>
              <a:rPr lang="ko-KR" altLang="en-US" dirty="0" smtClean="0"/>
              <a:t>다른 방법론들에 비해 직관적이므로 소비자에 관한 세분화된 </a:t>
            </a:r>
            <a:r>
              <a:rPr lang="en-US" altLang="ko-KR" dirty="0" smtClean="0"/>
              <a:t>profile</a:t>
            </a:r>
            <a:r>
              <a:rPr lang="ko-KR" altLang="en-US" dirty="0" smtClean="0"/>
              <a:t>을 작성하는 데 사용된다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비교적 </a:t>
            </a:r>
            <a:r>
              <a:rPr lang="en-US" altLang="ko-KR" dirty="0" smtClean="0"/>
              <a:t>algorithm</a:t>
            </a:r>
            <a:r>
              <a:rPr lang="ko-KR" altLang="en-US" dirty="0" smtClean="0"/>
              <a:t>이 간단하기 때문에 일반인들에게 결과를 설명하기 쉽다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3356992"/>
            <a:ext cx="4896544" cy="3327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863CD0"/>
                </a:solidFill>
              </a:rPr>
              <a:t>Conclusion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8219256" cy="1511048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sz="4000" u="sng" dirty="0" smtClean="0">
                <a:latin typeface="HY엽서M" pitchFamily="18" charset="-127"/>
                <a:ea typeface="HY엽서M" pitchFamily="18" charset="-127"/>
              </a:rPr>
              <a:t>Disadvantages</a:t>
            </a:r>
          </a:p>
          <a:p>
            <a:r>
              <a:rPr lang="ko-KR" altLang="en-US" dirty="0" smtClean="0"/>
              <a:t>데이터가 반드시 깨끗하게 정렬되어 있어야 하고 수치만을 포함하고 있어야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한꺼번에 많은 수의 변수들을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차원의 평면에 표현하기 어려울 때가 종종 발생한다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3356992"/>
            <a:ext cx="5366202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7300" dirty="0" smtClean="0">
                <a:solidFill>
                  <a:srgbClr val="0070C0"/>
                </a:solidFill>
                <a:latin typeface="Monotype Corsiva" pitchFamily="66" charset="0"/>
              </a:rPr>
              <a:t>Thank you </a:t>
            </a:r>
            <a:br>
              <a:rPr lang="en-US" altLang="ko-KR" sz="7300" dirty="0" smtClean="0">
                <a:solidFill>
                  <a:srgbClr val="0070C0"/>
                </a:solidFill>
                <a:latin typeface="Monotype Corsiva" pitchFamily="66" charset="0"/>
              </a:rPr>
            </a:br>
            <a:r>
              <a:rPr lang="en-US" altLang="ko-KR" sz="7300" dirty="0" smtClean="0">
                <a:solidFill>
                  <a:srgbClr val="0070C0"/>
                </a:solidFill>
                <a:latin typeface="Monotype Corsiva" pitchFamily="66" charset="0"/>
              </a:rPr>
              <a:t>for watching~~!!</a:t>
            </a:r>
            <a:endParaRPr lang="ko-KR" altLang="en-US" sz="7300" dirty="0">
              <a:solidFill>
                <a:srgbClr val="0070C0"/>
              </a:solidFill>
              <a:latin typeface="Monotype Corsiva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190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Teuvo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Kohonen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5004048" y="1700808"/>
            <a:ext cx="3682752" cy="4696944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핀란드 출신의 </a:t>
            </a:r>
            <a:r>
              <a:rPr lang="en-US" altLang="ko-KR" sz="3200" dirty="0"/>
              <a:t>data scientist.</a:t>
            </a:r>
          </a:p>
          <a:p>
            <a:r>
              <a:rPr lang="ko-KR" altLang="en-US" sz="3200" dirty="0"/>
              <a:t>주로 인공신경망과 관련된 분야에서 연구활동을 하고 있음</a:t>
            </a:r>
            <a:r>
              <a:rPr lang="en-US" altLang="ko-KR" sz="3200" dirty="0" smtClean="0"/>
              <a:t>.</a:t>
            </a:r>
          </a:p>
          <a:p>
            <a:endParaRPr lang="en-US" altLang="ko-KR" sz="3600" dirty="0" smtClean="0"/>
          </a:p>
          <a:p>
            <a:endParaRPr lang="ko-KR" altLang="en-US" sz="3600" dirty="0" smtClean="0"/>
          </a:p>
          <a:p>
            <a:pPr>
              <a:buNone/>
            </a:pPr>
            <a:endParaRPr lang="en-US" altLang="ko-KR" sz="3500" dirty="0" smtClean="0">
              <a:latin typeface="HY엽서M" pitchFamily="18" charset="-127"/>
              <a:ea typeface="HY엽서M" pitchFamily="18" charset="-127"/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627163"/>
            <a:ext cx="3384376" cy="453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827584" y="6237312"/>
            <a:ext cx="3384376" cy="504056"/>
          </a:xfrm>
          <a:prstGeom prst="rect">
            <a:avLst/>
          </a:prstGeom>
        </p:spPr>
        <p:txBody>
          <a:bodyPr vert="horz" lIns="54864" tIns="91440" rtlCol="0">
            <a:normAutofit fontScale="55000" lnSpcReduction="20000"/>
          </a:bodyPr>
          <a:lstStyle>
            <a:lvl1pPr marL="438912" indent="-320040" algn="l" rtl="0" eaLnBrk="1" latinLnBrk="1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ko-KR" dirty="0" err="1" smtClean="0"/>
              <a:t>Teuvo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Kohonen</a:t>
            </a:r>
            <a:endParaRPr lang="en-US" altLang="ko-KR" dirty="0" smtClean="0"/>
          </a:p>
          <a:p>
            <a:r>
              <a:rPr lang="en-US" altLang="ko-KR" dirty="0" smtClean="0"/>
              <a:t>1934.7.11 ~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Principle of SOM</a:t>
            </a:r>
            <a:endParaRPr lang="ko-KR" altLang="en-US" dirty="0">
              <a:solidFill>
                <a:srgbClr val="00B0F0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3528" y="1628800"/>
            <a:ext cx="8496944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67544" y="5877272"/>
            <a:ext cx="8219256" cy="520480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High dimensional data (X) -&gt; Lower dimensional data (Y)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Principle of SOM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700808"/>
            <a:ext cx="8219256" cy="1224136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고차원의 복잡한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저차원의</a:t>
            </a:r>
            <a:r>
              <a:rPr lang="ko-KR" altLang="en-US" dirty="0" smtClean="0"/>
              <a:t> 영역에 적절하게 그물망을 덮는 것처럼 변형시키는 것이 핵심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data</a:t>
            </a:r>
            <a:r>
              <a:rPr lang="ko-KR" altLang="en-US" dirty="0" smtClean="0"/>
              <a:t>를 왜곡시키지 않는 범위 내에서만</a:t>
            </a:r>
            <a:r>
              <a:rPr lang="en-US" altLang="ko-KR" dirty="0" smtClean="0"/>
              <a:t>…)</a:t>
            </a:r>
            <a:endParaRPr lang="ko-KR" altLang="en-US" dirty="0" smtClean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3068960"/>
            <a:ext cx="5904656" cy="341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Principle of SOM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3538736" cy="3023216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sz="4000" dirty="0" smtClean="0">
                <a:latin typeface="HY엽서M" pitchFamily="18" charset="-127"/>
                <a:ea typeface="HY엽서M" pitchFamily="18" charset="-127"/>
              </a:rPr>
              <a:t>Competitive learning(</a:t>
            </a:r>
            <a:r>
              <a:rPr lang="ko-KR" altLang="en-US" sz="4000" dirty="0" smtClean="0">
                <a:latin typeface="HY엽서M" pitchFamily="18" charset="-127"/>
                <a:ea typeface="HY엽서M" pitchFamily="18" charset="-127"/>
              </a:rPr>
              <a:t>경쟁적 학습방법</a:t>
            </a:r>
            <a:r>
              <a:rPr lang="en-US" altLang="ko-KR" sz="4000" dirty="0" smtClean="0">
                <a:latin typeface="HY엽서M" pitchFamily="18" charset="-127"/>
                <a:ea typeface="HY엽서M" pitchFamily="18" charset="-127"/>
              </a:rPr>
              <a:t>) </a:t>
            </a:r>
            <a:endParaRPr lang="en-US" altLang="ko-KR" sz="4000" dirty="0"/>
          </a:p>
          <a:p>
            <a:r>
              <a:rPr lang="en-US" altLang="ko-KR" dirty="0" smtClean="0"/>
              <a:t>Euclidean distance</a:t>
            </a:r>
            <a:r>
              <a:rPr lang="ko-KR" altLang="en-US" dirty="0" smtClean="0"/>
              <a:t>를 측정하여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잘 나타낸다고 여겨지는 주요패턴을 찾는 것이 </a:t>
            </a:r>
            <a:r>
              <a:rPr lang="en-US" altLang="ko-KR" dirty="0" smtClean="0"/>
              <a:t>point..</a:t>
            </a:r>
            <a:endParaRPr lang="ko-KR" alt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39953" y="1844824"/>
            <a:ext cx="4557296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4941168"/>
            <a:ext cx="8162925" cy="166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17765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Principle of SOM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517232"/>
            <a:ext cx="8229600" cy="1152128"/>
          </a:xfrm>
        </p:spPr>
        <p:txBody>
          <a:bodyPr>
            <a:normAutofit fontScale="47500" lnSpcReduction="20000"/>
          </a:bodyPr>
          <a:lstStyle/>
          <a:p>
            <a:r>
              <a:rPr lang="ko-KR" altLang="en-US" dirty="0" smtClean="0"/>
              <a:t>파란색 영역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training data</a:t>
            </a:r>
            <a:r>
              <a:rPr lang="ko-KR" altLang="en-US" dirty="0" smtClean="0"/>
              <a:t>의 분포</a:t>
            </a:r>
            <a:r>
              <a:rPr lang="en-US" altLang="ko-KR" dirty="0" smtClean="0"/>
              <a:t>,</a:t>
            </a:r>
            <a:r>
              <a:rPr lang="ko-KR" altLang="en-US" dirty="0" smtClean="0"/>
              <a:t> 그물망 </a:t>
            </a:r>
            <a:r>
              <a:rPr lang="en-US" altLang="ko-KR" dirty="0" smtClean="0"/>
              <a:t>:</a:t>
            </a:r>
            <a:r>
              <a:rPr lang="ko-KR" altLang="en-US" dirty="0" smtClean="0"/>
              <a:t> 분석할 </a:t>
            </a:r>
            <a:r>
              <a:rPr lang="en-US" altLang="ko-KR" dirty="0" smtClean="0"/>
              <a:t>data</a:t>
            </a:r>
          </a:p>
          <a:p>
            <a:r>
              <a:rPr lang="ko-KR" altLang="en-US" dirty="0" smtClean="0"/>
              <a:t>노란색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u="sng" dirty="0" smtClean="0"/>
              <a:t>Best matching unit(BMU)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node</a:t>
            </a:r>
            <a:r>
              <a:rPr lang="ko-KR" altLang="en-US" dirty="0" smtClean="0"/>
              <a:t>를 기준으로 하여 주어진 고차원의 </a:t>
            </a:r>
            <a:r>
              <a:rPr lang="en-US" altLang="ko-KR" dirty="0" smtClean="0"/>
              <a:t>data </a:t>
            </a:r>
            <a:r>
              <a:rPr lang="ko-KR" altLang="en-US" dirty="0" smtClean="0"/>
              <a:t>그물망을 </a:t>
            </a:r>
            <a:r>
              <a:rPr lang="ko-KR" altLang="en-US" dirty="0" err="1" smtClean="0"/>
              <a:t>저차원의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training data </a:t>
            </a:r>
            <a:r>
              <a:rPr lang="ko-KR" altLang="en-US" dirty="0" smtClean="0"/>
              <a:t>영역에 덮어 씌우게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이러한 과정을 </a:t>
            </a:r>
            <a:r>
              <a:rPr lang="ko-KR" altLang="en-US" dirty="0" err="1" smtClean="0"/>
              <a:t>반복추정법이라고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불리우는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Jackknife method</a:t>
            </a:r>
            <a:r>
              <a:rPr lang="ko-KR" altLang="en-US" dirty="0" smtClean="0"/>
              <a:t>를 이용하여 </a:t>
            </a:r>
            <a:r>
              <a:rPr lang="ko-KR" altLang="en-US" dirty="0" err="1" smtClean="0"/>
              <a:t>반복실시하게</a:t>
            </a:r>
            <a:r>
              <a:rPr lang="ko-KR" altLang="en-US" dirty="0" smtClean="0"/>
              <a:t> 되고 결과적으로 축약된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는 마지막 그림과 같이 주어진 </a:t>
            </a:r>
            <a:r>
              <a:rPr lang="en-US" altLang="ko-KR" dirty="0" smtClean="0"/>
              <a:t>training data</a:t>
            </a:r>
            <a:r>
              <a:rPr lang="ko-KR" altLang="en-US" dirty="0" smtClean="0"/>
              <a:t>의 분포에 근사하게 된다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5267" y="1628800"/>
            <a:ext cx="8779222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5899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모듈">
  <a:themeElements>
    <a:clrScheme name="메트로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모양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모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1887</TotalTime>
  <Words>785</Words>
  <Application>Microsoft Office PowerPoint</Application>
  <PresentationFormat>화면 슬라이드 쇼(4:3)</PresentationFormat>
  <Paragraphs>108</Paragraphs>
  <Slides>42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3" baseType="lpstr">
      <vt:lpstr>모듈</vt:lpstr>
      <vt:lpstr>Self-Organizing Map, SOM 1 (자기조직화지도)</vt:lpstr>
      <vt:lpstr>INDEX</vt:lpstr>
      <vt:lpstr>Introduce  (Self-Organizing Map)</vt:lpstr>
      <vt:lpstr>Introduce  (Self-Organizing Map)</vt:lpstr>
      <vt:lpstr>Teuvo Kohonen</vt:lpstr>
      <vt:lpstr>Principle of SOM</vt:lpstr>
      <vt:lpstr>Principle of SOM</vt:lpstr>
      <vt:lpstr>Principle of SOM</vt:lpstr>
      <vt:lpstr>Principle of SOM</vt:lpstr>
      <vt:lpstr>Principle of SOM</vt:lpstr>
      <vt:lpstr>Principle of SOM</vt:lpstr>
      <vt:lpstr>Principle of SOM</vt:lpstr>
      <vt:lpstr>Principle of SOM</vt:lpstr>
      <vt:lpstr>Some Example</vt:lpstr>
      <vt:lpstr>Some Example</vt:lpstr>
      <vt:lpstr>Some Example</vt:lpstr>
      <vt:lpstr>Some Example</vt:lpstr>
      <vt:lpstr>         Continue to next video~~!!</vt:lpstr>
      <vt:lpstr>Self-Organizing Map, SOM 2 (자기조직화지도)</vt:lpstr>
      <vt:lpstr>Using R  (Predicting class of wine)</vt:lpstr>
      <vt:lpstr>Using R  (Predicting class of wine)</vt:lpstr>
      <vt:lpstr>Using R  (Predicting class of wine)</vt:lpstr>
      <vt:lpstr>Using R  (Predicting class of wine)</vt:lpstr>
      <vt:lpstr>Using R  (Predicting class of wine)</vt:lpstr>
      <vt:lpstr>Using R  (Predicting class of wine)</vt:lpstr>
      <vt:lpstr>Using R  (Predicting class of wine)</vt:lpstr>
      <vt:lpstr>Using R (2011 Irish Census data)</vt:lpstr>
      <vt:lpstr>Using R (2011 Irish Census data)</vt:lpstr>
      <vt:lpstr>Using R (2011 Irish Census data)</vt:lpstr>
      <vt:lpstr>Using R (2011 Irish Census data)</vt:lpstr>
      <vt:lpstr>Using R (2011 Irish Census data)</vt:lpstr>
      <vt:lpstr>Using R (2011 Irish Census data)</vt:lpstr>
      <vt:lpstr>Using R (2011 Irish Census data)</vt:lpstr>
      <vt:lpstr>Using R (2011 Irish Census data)</vt:lpstr>
      <vt:lpstr>Using R (2011 Irish Census data)</vt:lpstr>
      <vt:lpstr>Using R (2011 Irish Census data)</vt:lpstr>
      <vt:lpstr>Using R (2011 Irish Census data)</vt:lpstr>
      <vt:lpstr>Using R (2011 Irish Census data)</vt:lpstr>
      <vt:lpstr>Using R (2011 Irish Census data)</vt:lpstr>
      <vt:lpstr>Conclusion</vt:lpstr>
      <vt:lpstr>Conclusion</vt:lpstr>
      <vt:lpstr>       Thank you  for watching~~!!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Self-Organizing Map</dc:title>
  <dc:creator>user</dc:creator>
  <cp:lastModifiedBy>user</cp:lastModifiedBy>
  <cp:revision>212</cp:revision>
  <dcterms:created xsi:type="dcterms:W3CDTF">2014-10-06T12:49:36Z</dcterms:created>
  <dcterms:modified xsi:type="dcterms:W3CDTF">2014-11-17T13:34:13Z</dcterms:modified>
</cp:coreProperties>
</file>